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85" r:id="rId10"/>
    <p:sldId id="286" r:id="rId11"/>
    <p:sldId id="287" r:id="rId12"/>
    <p:sldId id="288" r:id="rId13"/>
    <p:sldId id="289" r:id="rId14"/>
    <p:sldId id="290" r:id="rId15"/>
    <p:sldId id="291"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Lst>
  <p:sldSz cx="23749000" cy="168021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autoAdjust="0"/>
    <p:restoredTop sz="94622" autoAdjust="0"/>
  </p:normalViewPr>
  <p:slideViewPr>
    <p:cSldViewPr>
      <p:cViewPr varScale="1">
        <p:scale>
          <a:sx n="28" d="100"/>
          <a:sy n="28" d="100"/>
        </p:scale>
        <p:origin x="-42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12/24/2022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127000"/>
            <a:ext cx="23749000" cy="133477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21551900" cy="12138025"/>
          </a:xfrm>
        </p:spPr>
        <p:txBody>
          <a:bodyPr>
            <a:normAutofit fontScale="90000"/>
          </a:bodyPr>
          <a:lstStyle/>
          <a:p>
            <a:pPr algn="r" rtl="1"/>
            <a:r>
              <a:rPr lang="fa-IR" sz="6000" b="1" dirty="0" smtClean="0">
                <a:solidFill>
                  <a:srgbClr val="C00000"/>
                </a:solidFill>
                <a:cs typeface="B Nazanin" pitchFamily="2" charset="-78"/>
              </a:rPr>
              <a:t/>
            </a:r>
            <a:br>
              <a:rPr lang="fa-IR" sz="6000" b="1" dirty="0" smtClean="0">
                <a:solidFill>
                  <a:srgbClr val="C00000"/>
                </a:solidFill>
                <a:cs typeface="B Nazanin" pitchFamily="2" charset="-78"/>
              </a:rPr>
            </a:br>
            <a:r>
              <a:rPr lang="fa-IR" sz="6000" b="1" dirty="0" smtClean="0">
                <a:solidFill>
                  <a:srgbClr val="C00000"/>
                </a:solidFill>
                <a:cs typeface="B Nazanin" pitchFamily="2" charset="-78"/>
              </a:rPr>
              <a:t>تحلیل برنامه عمرانی اول:</a:t>
            </a:r>
            <a:br>
              <a:rPr lang="fa-IR" sz="6000" b="1" dirty="0" smtClean="0">
                <a:solidFill>
                  <a:srgbClr val="C00000"/>
                </a:solidFill>
                <a:cs typeface="B Nazanin" pitchFamily="2" charset="-78"/>
              </a:rPr>
            </a:br>
            <a:r>
              <a:rPr lang="fa-IR" sz="6000" b="1" dirty="0" smtClean="0">
                <a:solidFill>
                  <a:schemeClr val="tx1">
                    <a:lumMod val="95000"/>
                    <a:lumOff val="5000"/>
                  </a:schemeClr>
                </a:solidFill>
                <a:cs typeface="B Nazanin" pitchFamily="2" charset="-78"/>
              </a:rPr>
              <a:t>اولین برنامه توسعه اقتصادی ایران در سال 1327 تدوین و به اجرا گذاشته شد.</a:t>
            </a:r>
            <a:br>
              <a:rPr lang="fa-IR" sz="6000" b="1" dirty="0" smtClean="0">
                <a:solidFill>
                  <a:schemeClr val="tx1">
                    <a:lumMod val="95000"/>
                    <a:lumOff val="5000"/>
                  </a:schemeClr>
                </a:solidFill>
                <a:cs typeface="B Nazanin" pitchFamily="2" charset="-78"/>
              </a:rPr>
            </a:br>
            <a:r>
              <a:rPr lang="fa-IR" sz="6000" b="1" dirty="0" smtClean="0">
                <a:solidFill>
                  <a:schemeClr val="tx1">
                    <a:lumMod val="95000"/>
                    <a:lumOff val="5000"/>
                  </a:schemeClr>
                </a:solidFill>
                <a:cs typeface="B Nazanin" pitchFamily="2" charset="-78"/>
              </a:rPr>
              <a:t>این برنامه هفت ساله بود.</a:t>
            </a:r>
            <a:br>
              <a:rPr lang="fa-IR" sz="6000" b="1" dirty="0" smtClean="0">
                <a:solidFill>
                  <a:schemeClr val="tx1">
                    <a:lumMod val="95000"/>
                    <a:lumOff val="5000"/>
                  </a:schemeClr>
                </a:solidFill>
                <a:cs typeface="B Nazanin" pitchFamily="2" charset="-78"/>
              </a:rPr>
            </a:br>
            <a:r>
              <a:rPr lang="fa-IR" sz="6000" b="1" dirty="0" smtClean="0">
                <a:solidFill>
                  <a:schemeClr val="tx1">
                    <a:lumMod val="95000"/>
                    <a:lumOff val="5000"/>
                  </a:schemeClr>
                </a:solidFill>
                <a:cs typeface="B Nazanin" pitchFamily="2" charset="-78"/>
              </a:rPr>
              <a:t>اهداف این برنامه عبارت است از:</a:t>
            </a:r>
            <a:br>
              <a:rPr lang="fa-IR" sz="6000" b="1" dirty="0" smtClean="0">
                <a:solidFill>
                  <a:schemeClr val="tx1">
                    <a:lumMod val="95000"/>
                    <a:lumOff val="5000"/>
                  </a:schemeClr>
                </a:solidFill>
                <a:cs typeface="B Nazanin" pitchFamily="2" charset="-78"/>
              </a:rPr>
            </a:br>
            <a:r>
              <a:rPr lang="fa-IR" sz="6000" b="1" dirty="0" smtClean="0">
                <a:solidFill>
                  <a:schemeClr val="tx1">
                    <a:lumMod val="95000"/>
                    <a:lumOff val="5000"/>
                  </a:schemeClr>
                </a:solidFill>
                <a:cs typeface="B Nazanin" pitchFamily="2" charset="-78"/>
              </a:rPr>
              <a:t>1)توسعه صادرات</a:t>
            </a:r>
            <a:br>
              <a:rPr lang="fa-IR" sz="6000" b="1" dirty="0" smtClean="0">
                <a:solidFill>
                  <a:schemeClr val="tx1">
                    <a:lumMod val="95000"/>
                    <a:lumOff val="5000"/>
                  </a:schemeClr>
                </a:solidFill>
                <a:cs typeface="B Nazanin" pitchFamily="2" charset="-78"/>
              </a:rPr>
            </a:br>
            <a:r>
              <a:rPr lang="fa-IR" sz="6000" b="1" dirty="0" smtClean="0">
                <a:solidFill>
                  <a:schemeClr val="tx1">
                    <a:lumMod val="95000"/>
                    <a:lumOff val="5000"/>
                  </a:schemeClr>
                </a:solidFill>
                <a:cs typeface="B Nazanin" pitchFamily="2" charset="-78"/>
              </a:rPr>
              <a:t>2)تهیه مایحتاج مردم داخل کشور</a:t>
            </a:r>
            <a:br>
              <a:rPr lang="fa-IR" sz="6000" b="1" dirty="0" smtClean="0">
                <a:solidFill>
                  <a:schemeClr val="tx1">
                    <a:lumMod val="95000"/>
                    <a:lumOff val="5000"/>
                  </a:schemeClr>
                </a:solidFill>
                <a:cs typeface="B Nazanin" pitchFamily="2" charset="-78"/>
              </a:rPr>
            </a:br>
            <a:r>
              <a:rPr lang="fa-IR" sz="6000" b="1" dirty="0" smtClean="0">
                <a:solidFill>
                  <a:schemeClr val="tx1">
                    <a:lumMod val="95000"/>
                    <a:lumOff val="5000"/>
                  </a:schemeClr>
                </a:solidFill>
                <a:cs typeface="B Nazanin" pitchFamily="2" charset="-78"/>
              </a:rPr>
              <a:t>3)ترقی کشاورزی و صنایع</a:t>
            </a:r>
            <a:br>
              <a:rPr lang="fa-IR" sz="6000" b="1" dirty="0" smtClean="0">
                <a:solidFill>
                  <a:schemeClr val="tx1">
                    <a:lumMod val="95000"/>
                    <a:lumOff val="5000"/>
                  </a:schemeClr>
                </a:solidFill>
                <a:cs typeface="B Nazanin" pitchFamily="2" charset="-78"/>
              </a:rPr>
            </a:br>
            <a:r>
              <a:rPr lang="fa-IR" sz="6000" b="1" dirty="0" smtClean="0">
                <a:solidFill>
                  <a:schemeClr val="tx1">
                    <a:lumMod val="95000"/>
                    <a:lumOff val="5000"/>
                  </a:schemeClr>
                </a:solidFill>
                <a:cs typeface="B Nazanin" pitchFamily="2" charset="-78"/>
              </a:rPr>
              <a:t>4)اکتشاف و بهره برداری از ثروت های زیر زمینی به خصوص نفت</a:t>
            </a:r>
            <a:br>
              <a:rPr lang="fa-IR" sz="6000" b="1" dirty="0" smtClean="0">
                <a:solidFill>
                  <a:schemeClr val="tx1">
                    <a:lumMod val="95000"/>
                    <a:lumOff val="5000"/>
                  </a:schemeClr>
                </a:solidFill>
                <a:cs typeface="B Nazanin" pitchFamily="2" charset="-78"/>
              </a:rPr>
            </a:br>
            <a:r>
              <a:rPr lang="fa-IR" sz="6000" b="1" dirty="0" smtClean="0">
                <a:solidFill>
                  <a:schemeClr val="tx1">
                    <a:lumMod val="95000"/>
                    <a:lumOff val="5000"/>
                  </a:schemeClr>
                </a:solidFill>
                <a:cs typeface="B Nazanin" pitchFamily="2" charset="-78"/>
              </a:rPr>
              <a:t>5)اصلاح و تکمیل وسایل ارتباطات</a:t>
            </a:r>
            <a:br>
              <a:rPr lang="fa-IR" sz="6000" b="1" dirty="0" smtClean="0">
                <a:solidFill>
                  <a:schemeClr val="tx1">
                    <a:lumMod val="95000"/>
                    <a:lumOff val="5000"/>
                  </a:schemeClr>
                </a:solidFill>
                <a:cs typeface="B Nazanin" pitchFamily="2" charset="-78"/>
              </a:rPr>
            </a:br>
            <a:r>
              <a:rPr lang="fa-IR" sz="6000" b="1" dirty="0" smtClean="0">
                <a:solidFill>
                  <a:schemeClr val="tx1">
                    <a:lumMod val="95000"/>
                    <a:lumOff val="5000"/>
                  </a:schemeClr>
                </a:solidFill>
                <a:cs typeface="B Nazanin" pitchFamily="2" charset="-78"/>
              </a:rPr>
              <a:t>6)بالا بردن سطح معلومات</a:t>
            </a:r>
            <a:br>
              <a:rPr lang="fa-IR" sz="6000" b="1" dirty="0" smtClean="0">
                <a:solidFill>
                  <a:schemeClr val="tx1">
                    <a:lumMod val="95000"/>
                    <a:lumOff val="5000"/>
                  </a:schemeClr>
                </a:solidFill>
                <a:cs typeface="B Nazanin" pitchFamily="2" charset="-78"/>
              </a:rPr>
            </a:br>
            <a:r>
              <a:rPr lang="fa-IR" sz="6000" b="1" dirty="0" smtClean="0">
                <a:solidFill>
                  <a:schemeClr val="tx1">
                    <a:lumMod val="95000"/>
                    <a:lumOff val="5000"/>
                  </a:schemeClr>
                </a:solidFill>
                <a:cs typeface="B Nazanin" pitchFamily="2" charset="-78"/>
              </a:rPr>
              <a:t>7)بهبود وضع معیشت عمومی</a:t>
            </a:r>
            <a:br>
              <a:rPr lang="fa-IR" sz="6000" b="1" dirty="0" smtClean="0">
                <a:solidFill>
                  <a:schemeClr val="tx1">
                    <a:lumMod val="95000"/>
                    <a:lumOff val="5000"/>
                  </a:schemeClr>
                </a:solidFill>
                <a:cs typeface="B Nazanin" pitchFamily="2" charset="-78"/>
              </a:rPr>
            </a:br>
            <a:r>
              <a:rPr lang="fa-IR" sz="6000" b="1" dirty="0" smtClean="0">
                <a:solidFill>
                  <a:schemeClr val="tx1">
                    <a:lumMod val="95000"/>
                    <a:lumOff val="5000"/>
                  </a:schemeClr>
                </a:solidFill>
                <a:cs typeface="B Nazanin" pitchFamily="2" charset="-78"/>
              </a:rPr>
              <a:t>8)پایین آوردن هزینه زندگی</a:t>
            </a:r>
            <a:br>
              <a:rPr lang="fa-IR" sz="6000" b="1" dirty="0" smtClean="0">
                <a:solidFill>
                  <a:schemeClr val="tx1">
                    <a:lumMod val="95000"/>
                    <a:lumOff val="5000"/>
                  </a:schemeClr>
                </a:solidFill>
                <a:cs typeface="B Nazanin" pitchFamily="2" charset="-78"/>
              </a:rPr>
            </a:br>
            <a:r>
              <a:rPr lang="fa-IR" sz="6000" b="1" dirty="0" smtClean="0">
                <a:solidFill>
                  <a:schemeClr val="tx1">
                    <a:lumMod val="95000"/>
                    <a:lumOff val="5000"/>
                  </a:schemeClr>
                </a:solidFill>
                <a:cs typeface="B Nazanin" pitchFamily="2" charset="-78"/>
              </a:rPr>
              <a:t>در برنامه عمرانی اول در اوایل سال 1330 بحران نفت و قطع درآمد آن،دولت را در مضیقه قرار داد و موجب رکود و ایجاد وقفه در طرح ها شد.</a:t>
            </a:r>
            <a:br>
              <a:rPr lang="fa-IR" sz="6000" b="1" dirty="0" smtClean="0">
                <a:solidFill>
                  <a:schemeClr val="tx1">
                    <a:lumMod val="95000"/>
                    <a:lumOff val="5000"/>
                  </a:schemeClr>
                </a:solidFill>
                <a:cs typeface="B Nazanin" pitchFamily="2" charset="-78"/>
              </a:rPr>
            </a:br>
            <a:endParaRPr lang="en-US" sz="6000" b="1" dirty="0">
              <a:solidFill>
                <a:schemeClr val="tx1">
                  <a:lumMod val="95000"/>
                  <a:lumOff val="5000"/>
                </a:schemeClr>
              </a:solidFill>
              <a:cs typeface="B Nazanin" pitchFamily="2" charset="-78"/>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9300" y="552450"/>
            <a:ext cx="21780500" cy="15792450"/>
          </a:xfrm>
        </p:spPr>
        <p:txBody>
          <a:bodyPr>
            <a:normAutofit fontScale="90000"/>
          </a:bodyPr>
          <a:lstStyle/>
          <a:p>
            <a:pPr algn="r" rtl="1"/>
            <a:r>
              <a:rPr lang="fa-IR" sz="6000" b="1" dirty="0" smtClean="0">
                <a:solidFill>
                  <a:srgbClr val="C00000"/>
                </a:solidFill>
                <a:cs typeface="B Nazanin" pitchFamily="2" charset="-78"/>
              </a:rPr>
              <a:t>تحلیل برنامه عمرانی دوم:</a:t>
            </a:r>
            <a:br>
              <a:rPr lang="fa-IR" sz="6000" b="1" dirty="0" smtClean="0">
                <a:solidFill>
                  <a:srgbClr val="C00000"/>
                </a:solidFill>
                <a:cs typeface="B Nazanin" pitchFamily="2" charset="-78"/>
              </a:rPr>
            </a:br>
            <a:r>
              <a:rPr lang="fa-IR" sz="6000" b="1" dirty="0" smtClean="0">
                <a:solidFill>
                  <a:schemeClr val="tx1">
                    <a:lumMod val="95000"/>
                    <a:lumOff val="5000"/>
                  </a:schemeClr>
                </a:solidFill>
                <a:cs typeface="B Nazanin" pitchFamily="2" charset="-78"/>
              </a:rPr>
              <a:t>پس از پایان موضوع بحران نفت در زمان اجرای برنامه اول و ایجاد زمینه مجددبرای دستیابی به نفت،مساله برنامه عمرانی کشور مجددا مطرح شد.</a:t>
            </a:r>
            <a:br>
              <a:rPr lang="fa-IR" sz="6000" b="1" dirty="0" smtClean="0">
                <a:solidFill>
                  <a:schemeClr val="tx1">
                    <a:lumMod val="95000"/>
                    <a:lumOff val="5000"/>
                  </a:schemeClr>
                </a:solidFill>
                <a:cs typeface="B Nazanin" pitchFamily="2" charset="-78"/>
              </a:rPr>
            </a:br>
            <a:r>
              <a:rPr lang="fa-IR" sz="6000" b="1" dirty="0" smtClean="0">
                <a:solidFill>
                  <a:schemeClr val="tx1">
                    <a:lumMod val="95000"/>
                    <a:lumOff val="5000"/>
                  </a:schemeClr>
                </a:solidFill>
                <a:cs typeface="B Nazanin" pitchFamily="2" charset="-78"/>
              </a:rPr>
              <a:t>در این هنگام شرایط نامناسب اقتصادی،تورم وبیکاری هم حاکم بود.</a:t>
            </a:r>
            <a:br>
              <a:rPr lang="fa-IR" sz="6000" b="1" dirty="0" smtClean="0">
                <a:solidFill>
                  <a:schemeClr val="tx1">
                    <a:lumMod val="95000"/>
                    <a:lumOff val="5000"/>
                  </a:schemeClr>
                </a:solidFill>
                <a:cs typeface="B Nazanin" pitchFamily="2" charset="-78"/>
              </a:rPr>
            </a:br>
            <a:r>
              <a:rPr lang="fa-IR" sz="6000" b="1" dirty="0" smtClean="0">
                <a:solidFill>
                  <a:schemeClr val="tx1">
                    <a:lumMod val="95000"/>
                    <a:lumOff val="5000"/>
                  </a:schemeClr>
                </a:solidFill>
                <a:cs typeface="B Nazanin" pitchFamily="2" charset="-78"/>
              </a:rPr>
              <a:t>تصمیم بر این شد که دنبال برخی از کارهای برنامه اول گرفته شودو بعضی از برنامه های جدید به اجرا درآمد.</a:t>
            </a:r>
            <a:br>
              <a:rPr lang="fa-IR" sz="6000" b="1" dirty="0" smtClean="0">
                <a:solidFill>
                  <a:schemeClr val="tx1">
                    <a:lumMod val="95000"/>
                    <a:lumOff val="5000"/>
                  </a:schemeClr>
                </a:solidFill>
                <a:cs typeface="B Nazanin" pitchFamily="2" charset="-78"/>
              </a:rPr>
            </a:br>
            <a:r>
              <a:rPr lang="fa-IR" sz="6000" b="1" dirty="0" smtClean="0">
                <a:solidFill>
                  <a:schemeClr val="tx1">
                    <a:lumMod val="95000"/>
                    <a:lumOff val="5000"/>
                  </a:schemeClr>
                </a:solidFill>
                <a:cs typeface="B Nazanin" pitchFamily="2" charset="-78"/>
              </a:rPr>
              <a:t>این برنامه به طور کامل الگو گرفته از آموزه های الگوی رشد سرمایه داری است.</a:t>
            </a:r>
            <a:br>
              <a:rPr lang="fa-IR" sz="6000" b="1" dirty="0" smtClean="0">
                <a:solidFill>
                  <a:schemeClr val="tx1">
                    <a:lumMod val="95000"/>
                    <a:lumOff val="5000"/>
                  </a:schemeClr>
                </a:solidFill>
                <a:cs typeface="B Nazanin" pitchFamily="2" charset="-78"/>
              </a:rPr>
            </a:br>
            <a:r>
              <a:rPr lang="fa-IR" sz="6000" b="1" dirty="0" smtClean="0">
                <a:solidFill>
                  <a:schemeClr val="tx1">
                    <a:lumMod val="95000"/>
                    <a:lumOff val="5000"/>
                  </a:schemeClr>
                </a:solidFill>
                <a:cs typeface="B Nazanin" pitchFamily="2" charset="-78"/>
              </a:rPr>
              <a:t>اهداف این برنامه عبارت است از:</a:t>
            </a:r>
            <a:br>
              <a:rPr lang="fa-IR" sz="6000" b="1" dirty="0" smtClean="0">
                <a:solidFill>
                  <a:schemeClr val="tx1">
                    <a:lumMod val="95000"/>
                    <a:lumOff val="5000"/>
                  </a:schemeClr>
                </a:solidFill>
                <a:cs typeface="B Nazanin" pitchFamily="2" charset="-78"/>
              </a:rPr>
            </a:br>
            <a:r>
              <a:rPr lang="fa-IR" sz="6000" b="1" dirty="0" smtClean="0">
                <a:solidFill>
                  <a:schemeClr val="tx1">
                    <a:lumMod val="95000"/>
                    <a:lumOff val="5000"/>
                  </a:schemeClr>
                </a:solidFill>
                <a:cs typeface="B Nazanin" pitchFamily="2" charset="-78"/>
              </a:rPr>
              <a:t>1)افزایش تولید</a:t>
            </a:r>
            <a:br>
              <a:rPr lang="fa-IR" sz="6000" b="1" dirty="0" smtClean="0">
                <a:solidFill>
                  <a:schemeClr val="tx1">
                    <a:lumMod val="95000"/>
                    <a:lumOff val="5000"/>
                  </a:schemeClr>
                </a:solidFill>
                <a:cs typeface="B Nazanin" pitchFamily="2" charset="-78"/>
              </a:rPr>
            </a:br>
            <a:r>
              <a:rPr lang="fa-IR" sz="6000" b="1" dirty="0" smtClean="0">
                <a:solidFill>
                  <a:schemeClr val="tx1">
                    <a:lumMod val="95000"/>
                    <a:lumOff val="5000"/>
                  </a:schemeClr>
                </a:solidFill>
                <a:cs typeface="B Nazanin" pitchFamily="2" charset="-78"/>
              </a:rPr>
              <a:t>2)بهبود و تکثیر صادرات</a:t>
            </a:r>
            <a:br>
              <a:rPr lang="fa-IR" sz="6000" b="1" dirty="0" smtClean="0">
                <a:solidFill>
                  <a:schemeClr val="tx1">
                    <a:lumMod val="95000"/>
                    <a:lumOff val="5000"/>
                  </a:schemeClr>
                </a:solidFill>
                <a:cs typeface="B Nazanin" pitchFamily="2" charset="-78"/>
              </a:rPr>
            </a:br>
            <a:r>
              <a:rPr lang="fa-IR" sz="6000" b="1" dirty="0" smtClean="0">
                <a:solidFill>
                  <a:schemeClr val="tx1">
                    <a:lumMod val="95000"/>
                    <a:lumOff val="5000"/>
                  </a:schemeClr>
                </a:solidFill>
                <a:cs typeface="B Nazanin" pitchFamily="2" charset="-78"/>
              </a:rPr>
              <a:t>3)تهیه مایحتاج داخل کشور</a:t>
            </a:r>
            <a:br>
              <a:rPr lang="fa-IR" sz="6000" b="1" dirty="0" smtClean="0">
                <a:solidFill>
                  <a:schemeClr val="tx1">
                    <a:lumMod val="95000"/>
                    <a:lumOff val="5000"/>
                  </a:schemeClr>
                </a:solidFill>
                <a:cs typeface="B Nazanin" pitchFamily="2" charset="-78"/>
              </a:rPr>
            </a:br>
            <a:r>
              <a:rPr lang="fa-IR" sz="6000" b="1" dirty="0" smtClean="0">
                <a:solidFill>
                  <a:schemeClr val="tx1">
                    <a:lumMod val="95000"/>
                    <a:lumOff val="5000"/>
                  </a:schemeClr>
                </a:solidFill>
                <a:cs typeface="B Nazanin" pitchFamily="2" charset="-78"/>
              </a:rPr>
              <a:t>4)ترقی کشاورزی</a:t>
            </a:r>
            <a:br>
              <a:rPr lang="fa-IR" sz="6000" b="1" dirty="0" smtClean="0">
                <a:solidFill>
                  <a:schemeClr val="tx1">
                    <a:lumMod val="95000"/>
                    <a:lumOff val="5000"/>
                  </a:schemeClr>
                </a:solidFill>
                <a:cs typeface="B Nazanin" pitchFamily="2" charset="-78"/>
              </a:rPr>
            </a:br>
            <a:r>
              <a:rPr lang="fa-IR" sz="6000" b="1" dirty="0" smtClean="0">
                <a:solidFill>
                  <a:schemeClr val="tx1">
                    <a:lumMod val="95000"/>
                    <a:lumOff val="5000"/>
                  </a:schemeClr>
                </a:solidFill>
                <a:cs typeface="B Nazanin" pitchFamily="2" charset="-78"/>
              </a:rPr>
              <a:t>5)اصلاح امور بهداشت و تکمیل وسایطارتباط</a:t>
            </a:r>
            <a:br>
              <a:rPr lang="fa-IR" sz="6000" b="1" dirty="0" smtClean="0">
                <a:solidFill>
                  <a:schemeClr val="tx1">
                    <a:lumMod val="95000"/>
                    <a:lumOff val="5000"/>
                  </a:schemeClr>
                </a:solidFill>
                <a:cs typeface="B Nazanin" pitchFamily="2" charset="-78"/>
              </a:rPr>
            </a:br>
            <a:r>
              <a:rPr lang="fa-IR" sz="6000" b="1" dirty="0" smtClean="0">
                <a:solidFill>
                  <a:schemeClr val="tx1">
                    <a:lumMod val="95000"/>
                    <a:lumOff val="5000"/>
                  </a:schemeClr>
                </a:solidFill>
                <a:cs typeface="B Nazanin" pitchFamily="2" charset="-78"/>
              </a:rPr>
              <a:t>6)انجام هر نوع عملیاتی برای عمران کشور</a:t>
            </a:r>
            <a:br>
              <a:rPr lang="fa-IR" sz="6000" b="1" dirty="0" smtClean="0">
                <a:solidFill>
                  <a:schemeClr val="tx1">
                    <a:lumMod val="95000"/>
                    <a:lumOff val="5000"/>
                  </a:schemeClr>
                </a:solidFill>
                <a:cs typeface="B Nazanin" pitchFamily="2" charset="-78"/>
              </a:rPr>
            </a:br>
            <a:r>
              <a:rPr lang="fa-IR" sz="6000" b="1" dirty="0" smtClean="0">
                <a:solidFill>
                  <a:schemeClr val="tx1">
                    <a:lumMod val="95000"/>
                    <a:lumOff val="5000"/>
                  </a:schemeClr>
                </a:solidFill>
                <a:cs typeface="B Nazanin" pitchFamily="2" charset="-78"/>
              </a:rPr>
              <a:t>7)بهبود وضعیت معیشت  عمومی</a:t>
            </a:r>
            <a:br>
              <a:rPr lang="fa-IR" sz="6000" b="1" dirty="0" smtClean="0">
                <a:solidFill>
                  <a:schemeClr val="tx1">
                    <a:lumMod val="95000"/>
                    <a:lumOff val="5000"/>
                  </a:schemeClr>
                </a:solidFill>
                <a:cs typeface="B Nazanin" pitchFamily="2" charset="-78"/>
              </a:rPr>
            </a:br>
            <a:r>
              <a:rPr lang="fa-IR" sz="6000" b="1" dirty="0" smtClean="0">
                <a:solidFill>
                  <a:schemeClr val="tx1">
                    <a:lumMod val="95000"/>
                    <a:lumOff val="5000"/>
                  </a:schemeClr>
                </a:solidFill>
                <a:cs typeface="B Nazanin" pitchFamily="2" charset="-78"/>
              </a:rPr>
              <a:t>این برنامه سرآغاز یک دوره طولانی رشد اقتصادی برای یک دوره متجاوز از دو دهه بود.</a:t>
            </a:r>
            <a:br>
              <a:rPr lang="fa-IR" sz="6000" b="1" dirty="0" smtClean="0">
                <a:solidFill>
                  <a:schemeClr val="tx1">
                    <a:lumMod val="95000"/>
                    <a:lumOff val="5000"/>
                  </a:schemeClr>
                </a:solidFill>
                <a:cs typeface="B Nazanin" pitchFamily="2" charset="-78"/>
              </a:rPr>
            </a:br>
            <a:r>
              <a:rPr lang="fa-IR" sz="6000" b="1" dirty="0" smtClean="0">
                <a:solidFill>
                  <a:schemeClr val="tx1">
                    <a:lumMod val="95000"/>
                    <a:lumOff val="5000"/>
                  </a:schemeClr>
                </a:solidFill>
                <a:cs typeface="B Nazanin" pitchFamily="2" charset="-78"/>
              </a:rPr>
              <a:t>طی دوران این برنامه،درامد نفت به عنوان یک عامل برونزا نسبت به اقتصاد داخلی با جریانی مطمئن و فزاینده،امکان سرمایه گذاری توسط بخش دولتی را بدون اعمال فشار به مردم در کاهش مصرف و پس انداز اجباری،فراهم کرد.</a:t>
            </a:r>
            <a:br>
              <a:rPr lang="fa-IR" sz="6000" b="1" dirty="0" smtClean="0">
                <a:solidFill>
                  <a:schemeClr val="tx1">
                    <a:lumMod val="95000"/>
                    <a:lumOff val="5000"/>
                  </a:schemeClr>
                </a:solidFill>
                <a:cs typeface="B Nazanin" pitchFamily="2" charset="-78"/>
              </a:rPr>
            </a:br>
            <a:endParaRPr lang="en-US" sz="6000" b="1" dirty="0">
              <a:solidFill>
                <a:schemeClr val="tx1">
                  <a:lumMod val="95000"/>
                  <a:lumOff val="5000"/>
                </a:schemeClr>
              </a:solidFill>
              <a:cs typeface="B Nazanin" pitchFamily="2" charset="-78"/>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9300" y="1162050"/>
            <a:ext cx="22161500" cy="13585825"/>
          </a:xfrm>
        </p:spPr>
        <p:txBody>
          <a:bodyPr>
            <a:normAutofit/>
          </a:bodyPr>
          <a:lstStyle/>
          <a:p>
            <a:pPr algn="r" rtl="1"/>
            <a:r>
              <a:rPr lang="fa-IR" sz="6000" b="1" dirty="0" smtClean="0">
                <a:solidFill>
                  <a:srgbClr val="C00000"/>
                </a:solidFill>
                <a:cs typeface="B Nazanin" pitchFamily="2" charset="-78"/>
              </a:rPr>
              <a:t>تحلیل برنامه عمرانی سوم:</a:t>
            </a:r>
            <a:br>
              <a:rPr lang="fa-IR" sz="6000" b="1" dirty="0" smtClean="0">
                <a:solidFill>
                  <a:srgbClr val="C00000"/>
                </a:solidFill>
                <a:cs typeface="B Nazanin" pitchFamily="2" charset="-78"/>
              </a:rPr>
            </a:br>
            <a:r>
              <a:rPr lang="fa-IR" sz="6000" b="1" dirty="0" smtClean="0">
                <a:solidFill>
                  <a:schemeClr val="tx1">
                    <a:lumMod val="95000"/>
                    <a:lumOff val="5000"/>
                  </a:schemeClr>
                </a:solidFill>
                <a:cs typeface="B Nazanin" pitchFamily="2" charset="-78"/>
              </a:rPr>
              <a:t>برنامه سوم عمرانی به صورت یک برنامه جامع توسعه اقتصادی و اجتماعی تدوین شد و در خصوص آن کوشش شد که اولا هدف بخش های مختلف تولیدی و زیر بنایی در قالب هدف کلی رشد اقتصادی تنظیم شود،ثانیا کلیه سرمایه گذاری های دولتی به طور کلی با هم تلفیق و هماهنگ شود.</a:t>
            </a:r>
            <a:br>
              <a:rPr lang="fa-IR" sz="6000" b="1" dirty="0" smtClean="0">
                <a:solidFill>
                  <a:schemeClr val="tx1">
                    <a:lumMod val="95000"/>
                    <a:lumOff val="5000"/>
                  </a:schemeClr>
                </a:solidFill>
                <a:cs typeface="B Nazanin" pitchFamily="2" charset="-78"/>
              </a:rPr>
            </a:br>
            <a:r>
              <a:rPr lang="fa-IR" sz="6000" b="1" dirty="0" smtClean="0">
                <a:solidFill>
                  <a:schemeClr val="tx1">
                    <a:lumMod val="95000"/>
                    <a:lumOff val="5000"/>
                  </a:schemeClr>
                </a:solidFill>
                <a:cs typeface="B Nazanin" pitchFamily="2" charset="-78"/>
              </a:rPr>
              <a:t>ثالثا ارتباطی بین سرمایه گذاری دولتی و سیاست پولی و بازرگانی و مالی از یک طرف و سرمایه گذاری بخش خصوصی از طرف دیگر برقرار شود.</a:t>
            </a:r>
            <a:br>
              <a:rPr lang="fa-IR" sz="6000" b="1" dirty="0" smtClean="0">
                <a:solidFill>
                  <a:schemeClr val="tx1">
                    <a:lumMod val="95000"/>
                    <a:lumOff val="5000"/>
                  </a:schemeClr>
                </a:solidFill>
                <a:cs typeface="B Nazanin" pitchFamily="2" charset="-78"/>
              </a:rPr>
            </a:br>
            <a:r>
              <a:rPr lang="fa-IR" sz="6000" b="1" dirty="0" smtClean="0">
                <a:solidFill>
                  <a:schemeClr val="tx1">
                    <a:lumMod val="95000"/>
                    <a:lumOff val="5000"/>
                  </a:schemeClr>
                </a:solidFill>
                <a:cs typeface="B Nazanin" pitchFamily="2" charset="-78"/>
              </a:rPr>
              <a:t>اهداف اصلی این برنامه:</a:t>
            </a:r>
            <a:br>
              <a:rPr lang="fa-IR" sz="6000" b="1" dirty="0" smtClean="0">
                <a:solidFill>
                  <a:schemeClr val="tx1">
                    <a:lumMod val="95000"/>
                    <a:lumOff val="5000"/>
                  </a:schemeClr>
                </a:solidFill>
                <a:cs typeface="B Nazanin" pitchFamily="2" charset="-78"/>
              </a:rPr>
            </a:br>
            <a:r>
              <a:rPr lang="fa-IR" sz="6000" b="1" dirty="0" smtClean="0">
                <a:solidFill>
                  <a:schemeClr val="tx1">
                    <a:lumMod val="95000"/>
                    <a:lumOff val="5000"/>
                  </a:schemeClr>
                </a:solidFill>
                <a:cs typeface="B Nazanin" pitchFamily="2" charset="-78"/>
              </a:rPr>
              <a:t>1)تامین رشد درآمد ملی به میزان 6%درسال</a:t>
            </a:r>
            <a:br>
              <a:rPr lang="fa-IR" sz="6000" b="1" dirty="0" smtClean="0">
                <a:solidFill>
                  <a:schemeClr val="tx1">
                    <a:lumMod val="95000"/>
                    <a:lumOff val="5000"/>
                  </a:schemeClr>
                </a:solidFill>
                <a:cs typeface="B Nazanin" pitchFamily="2" charset="-78"/>
              </a:rPr>
            </a:br>
            <a:r>
              <a:rPr lang="fa-IR" sz="6000" b="1" dirty="0" smtClean="0">
                <a:solidFill>
                  <a:schemeClr val="tx1">
                    <a:lumMod val="95000"/>
                    <a:lumOff val="5000"/>
                  </a:schemeClr>
                </a:solidFill>
                <a:cs typeface="B Nazanin" pitchFamily="2" charset="-78"/>
              </a:rPr>
              <a:t>2)ایجاد اشتغال به میزان متناسب</a:t>
            </a:r>
            <a:br>
              <a:rPr lang="fa-IR" sz="6000" b="1" dirty="0" smtClean="0">
                <a:solidFill>
                  <a:schemeClr val="tx1">
                    <a:lumMod val="95000"/>
                    <a:lumOff val="5000"/>
                  </a:schemeClr>
                </a:solidFill>
                <a:cs typeface="B Nazanin" pitchFamily="2" charset="-78"/>
              </a:rPr>
            </a:br>
            <a:r>
              <a:rPr lang="fa-IR" sz="6000" b="1" dirty="0" smtClean="0">
                <a:solidFill>
                  <a:schemeClr val="tx1">
                    <a:lumMod val="95000"/>
                    <a:lumOff val="5000"/>
                  </a:schemeClr>
                </a:solidFill>
                <a:cs typeface="B Nazanin" pitchFamily="2" charset="-78"/>
              </a:rPr>
              <a:t>3)تامین توزیع عادلانه تر درآمد مخصوصا در بخش کشاورزی از طریق اصلاحات ارضی</a:t>
            </a:r>
            <a:endParaRPr lang="en-US" sz="6000" b="1" dirty="0">
              <a:solidFill>
                <a:srgbClr val="C00000"/>
              </a:solidFill>
              <a:cs typeface="B Nazanin" pitchFamily="2" charset="-78"/>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22466300" cy="11376025"/>
          </a:xfrm>
        </p:spPr>
        <p:txBody>
          <a:bodyPr>
            <a:normAutofit fontScale="90000"/>
          </a:bodyPr>
          <a:lstStyle/>
          <a:p>
            <a:pPr algn="r" rtl="1"/>
            <a:r>
              <a:rPr lang="fa-IR" sz="6000" b="1" dirty="0" smtClean="0">
                <a:solidFill>
                  <a:schemeClr val="tx1">
                    <a:lumMod val="95000"/>
                    <a:lumOff val="5000"/>
                  </a:schemeClr>
                </a:solidFill>
                <a:cs typeface="B Nazanin" pitchFamily="2" charset="-78"/>
              </a:rPr>
              <a:t/>
            </a:r>
            <a:br>
              <a:rPr lang="fa-IR" sz="6000" b="1" dirty="0" smtClean="0">
                <a:solidFill>
                  <a:schemeClr val="tx1">
                    <a:lumMod val="95000"/>
                    <a:lumOff val="5000"/>
                  </a:schemeClr>
                </a:solidFill>
                <a:cs typeface="B Nazanin" pitchFamily="2" charset="-78"/>
              </a:rPr>
            </a:br>
            <a:r>
              <a:rPr lang="fa-IR" sz="6000" b="1" dirty="0" smtClean="0">
                <a:solidFill>
                  <a:srgbClr val="C00000"/>
                </a:solidFill>
                <a:cs typeface="B Nazanin" pitchFamily="2" charset="-78"/>
              </a:rPr>
              <a:t>تحلیل برنامه عمرانی چهارم:</a:t>
            </a:r>
            <a:br>
              <a:rPr lang="fa-IR" sz="6000" b="1" dirty="0" smtClean="0">
                <a:solidFill>
                  <a:srgbClr val="C00000"/>
                </a:solidFill>
                <a:cs typeface="B Nazanin" pitchFamily="2" charset="-78"/>
              </a:rPr>
            </a:br>
            <a:r>
              <a:rPr lang="fa-IR" sz="6000" b="1" dirty="0" smtClean="0">
                <a:solidFill>
                  <a:schemeClr val="tx1">
                    <a:lumMod val="95000"/>
                    <a:lumOff val="5000"/>
                  </a:schemeClr>
                </a:solidFill>
                <a:cs typeface="B Nazanin" pitchFamily="2" charset="-78"/>
              </a:rPr>
              <a:t>در این برنامه برای اولین بار به مساله برنامه ریزی منطقه ای به عنوان یک فرایند ملی نگاه شد و تنظیم برنامه ریزی منطقه مبتنی بر امکانات طبیعی و احتیاجات مناطق در برنامه های بعدی مورد تاکید قرار گرفت.</a:t>
            </a:r>
            <a:br>
              <a:rPr lang="fa-IR" sz="6000" b="1" dirty="0" smtClean="0">
                <a:solidFill>
                  <a:schemeClr val="tx1">
                    <a:lumMod val="95000"/>
                    <a:lumOff val="5000"/>
                  </a:schemeClr>
                </a:solidFill>
                <a:cs typeface="B Nazanin" pitchFamily="2" charset="-78"/>
              </a:rPr>
            </a:br>
            <a:r>
              <a:rPr lang="fa-IR" sz="6000" b="1" dirty="0" smtClean="0">
                <a:solidFill>
                  <a:schemeClr val="tx1">
                    <a:lumMod val="95000"/>
                    <a:lumOff val="5000"/>
                  </a:schemeClr>
                </a:solidFill>
                <a:cs typeface="B Nazanin" pitchFamily="2" charset="-78"/>
              </a:rPr>
              <a:t>اهداف مهم این برنامه عبارت است از:</a:t>
            </a:r>
            <a:br>
              <a:rPr lang="fa-IR" sz="6000" b="1" dirty="0" smtClean="0">
                <a:solidFill>
                  <a:schemeClr val="tx1">
                    <a:lumMod val="95000"/>
                    <a:lumOff val="5000"/>
                  </a:schemeClr>
                </a:solidFill>
                <a:cs typeface="B Nazanin" pitchFamily="2" charset="-78"/>
              </a:rPr>
            </a:br>
            <a:r>
              <a:rPr lang="fa-IR" sz="6000" b="1" dirty="0" smtClean="0">
                <a:solidFill>
                  <a:schemeClr val="tx1">
                    <a:lumMod val="95000"/>
                    <a:lumOff val="5000"/>
                  </a:schemeClr>
                </a:solidFill>
                <a:cs typeface="B Nazanin" pitchFamily="2" charset="-78"/>
              </a:rPr>
              <a:t>1)تسریع رشد اقتصادی و تکثیر درآمد ملی از راه افزایش تدریجی اهمیت نسبی صنایع و ارتقای بازده سرمایه</a:t>
            </a:r>
            <a:br>
              <a:rPr lang="fa-IR" sz="6000" b="1" dirty="0" smtClean="0">
                <a:solidFill>
                  <a:schemeClr val="tx1">
                    <a:lumMod val="95000"/>
                    <a:lumOff val="5000"/>
                  </a:schemeClr>
                </a:solidFill>
                <a:cs typeface="B Nazanin" pitchFamily="2" charset="-78"/>
              </a:rPr>
            </a:br>
            <a:r>
              <a:rPr lang="fa-IR" sz="6000" b="1" dirty="0" smtClean="0">
                <a:solidFill>
                  <a:schemeClr val="tx1">
                    <a:lumMod val="95000"/>
                    <a:lumOff val="5000"/>
                  </a:schemeClr>
                </a:solidFill>
                <a:cs typeface="B Nazanin" pitchFamily="2" charset="-78"/>
              </a:rPr>
              <a:t>2)توزیع عادلانه تر درآمد از طریق تامین کار و گسترش خدمات اجتماعی و افزایش فعالیت های آبادانی</a:t>
            </a:r>
            <a:br>
              <a:rPr lang="fa-IR" sz="6000" b="1" dirty="0" smtClean="0">
                <a:solidFill>
                  <a:schemeClr val="tx1">
                    <a:lumMod val="95000"/>
                    <a:lumOff val="5000"/>
                  </a:schemeClr>
                </a:solidFill>
                <a:cs typeface="B Nazanin" pitchFamily="2" charset="-78"/>
              </a:rPr>
            </a:br>
            <a:r>
              <a:rPr lang="fa-IR" sz="6000" b="1" dirty="0" smtClean="0">
                <a:solidFill>
                  <a:schemeClr val="tx1">
                    <a:lumMod val="95000"/>
                    <a:lumOff val="5000"/>
                  </a:schemeClr>
                </a:solidFill>
                <a:cs typeface="B Nazanin" pitchFamily="2" charset="-78"/>
              </a:rPr>
              <a:t>3)کاهش وابستگی به خارج در زمینه رفع احتیاجات اساسی از راه تسریع رشد بخش کشاورزی به منظور تامین حداکثر مواد غذایی مورد نیاز جمعیت و حداکثر مواد اولیه مورد نیاز صنایع</a:t>
            </a:r>
            <a:br>
              <a:rPr lang="fa-IR" sz="6000" b="1" dirty="0" smtClean="0">
                <a:solidFill>
                  <a:schemeClr val="tx1">
                    <a:lumMod val="95000"/>
                    <a:lumOff val="5000"/>
                  </a:schemeClr>
                </a:solidFill>
                <a:cs typeface="B Nazanin" pitchFamily="2" charset="-78"/>
              </a:rPr>
            </a:br>
            <a:r>
              <a:rPr lang="fa-IR" sz="6000" b="1" dirty="0" smtClean="0">
                <a:solidFill>
                  <a:schemeClr val="tx1">
                    <a:lumMod val="95000"/>
                    <a:lumOff val="5000"/>
                  </a:schemeClr>
                </a:solidFill>
                <a:cs typeface="B Nazanin" pitchFamily="2" charset="-78"/>
              </a:rPr>
              <a:t>4)تنوع بخشیدن به کالاهای صادراتی کشور و گسترش بازار </a:t>
            </a:r>
            <a:br>
              <a:rPr lang="fa-IR" sz="6000" b="1" dirty="0" smtClean="0">
                <a:solidFill>
                  <a:schemeClr val="tx1">
                    <a:lumMod val="95000"/>
                    <a:lumOff val="5000"/>
                  </a:schemeClr>
                </a:solidFill>
                <a:cs typeface="B Nazanin" pitchFamily="2" charset="-78"/>
              </a:rPr>
            </a:br>
            <a:r>
              <a:rPr lang="fa-IR" sz="6000" b="1" dirty="0" smtClean="0">
                <a:solidFill>
                  <a:schemeClr val="tx1">
                    <a:lumMod val="95000"/>
                    <a:lumOff val="5000"/>
                  </a:schemeClr>
                </a:solidFill>
                <a:cs typeface="B Nazanin" pitchFamily="2" charset="-78"/>
              </a:rPr>
              <a:t>5)بهبود خدمات اداری از طریق ایجاد تغییرات اساسی در نظام اداری.</a:t>
            </a:r>
            <a:br>
              <a:rPr lang="fa-IR" sz="6000" b="1" dirty="0" smtClean="0">
                <a:solidFill>
                  <a:schemeClr val="tx1">
                    <a:lumMod val="95000"/>
                    <a:lumOff val="5000"/>
                  </a:schemeClr>
                </a:solidFill>
                <a:cs typeface="B Nazanin" pitchFamily="2" charset="-78"/>
              </a:rPr>
            </a:br>
            <a:r>
              <a:rPr lang="fa-IR" sz="6000" b="1" dirty="0" smtClean="0">
                <a:solidFill>
                  <a:schemeClr val="tx1">
                    <a:lumMod val="95000"/>
                    <a:lumOff val="5000"/>
                  </a:schemeClr>
                </a:solidFill>
                <a:cs typeface="B Nazanin" pitchFamily="2" charset="-78"/>
              </a:rPr>
              <a:t/>
            </a:r>
            <a:br>
              <a:rPr lang="fa-IR" sz="6000" b="1" dirty="0" smtClean="0">
                <a:solidFill>
                  <a:schemeClr val="tx1">
                    <a:lumMod val="95000"/>
                    <a:lumOff val="5000"/>
                  </a:schemeClr>
                </a:solidFill>
                <a:cs typeface="B Nazanin" pitchFamily="2" charset="-78"/>
              </a:rPr>
            </a:br>
            <a:endParaRPr lang="en-US" sz="6000" b="1" dirty="0">
              <a:solidFill>
                <a:schemeClr val="tx1">
                  <a:lumMod val="95000"/>
                  <a:lumOff val="5000"/>
                </a:schemeClr>
              </a:solidFill>
              <a:cs typeface="B Nazanin" pitchFamily="2" charset="-78"/>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6900" y="2838450"/>
            <a:ext cx="21932900" cy="10156825"/>
          </a:xfrm>
        </p:spPr>
        <p:txBody>
          <a:bodyPr>
            <a:normAutofit fontScale="90000"/>
          </a:bodyPr>
          <a:lstStyle/>
          <a:p>
            <a:pPr algn="r" rtl="1"/>
            <a:r>
              <a:rPr lang="fa-IR" sz="6000" b="1" dirty="0" smtClean="0">
                <a:solidFill>
                  <a:srgbClr val="C00000"/>
                </a:solidFill>
                <a:cs typeface="B Nazanin" pitchFamily="2" charset="-78"/>
              </a:rPr>
              <a:t/>
            </a:r>
            <a:br>
              <a:rPr lang="fa-IR" sz="6000" b="1" dirty="0" smtClean="0">
                <a:solidFill>
                  <a:srgbClr val="C00000"/>
                </a:solidFill>
                <a:cs typeface="B Nazanin" pitchFamily="2" charset="-78"/>
              </a:rPr>
            </a:br>
            <a:r>
              <a:rPr lang="fa-IR" sz="6000" b="1" dirty="0" smtClean="0">
                <a:solidFill>
                  <a:srgbClr val="C00000"/>
                </a:solidFill>
                <a:cs typeface="B Nazanin" pitchFamily="2" charset="-78"/>
              </a:rPr>
              <a:t>تحلیل برنامه عمرانی پنجم:</a:t>
            </a:r>
            <a:br>
              <a:rPr lang="fa-IR" sz="6000" b="1" dirty="0" smtClean="0">
                <a:solidFill>
                  <a:srgbClr val="C00000"/>
                </a:solidFill>
                <a:cs typeface="B Nazanin" pitchFamily="2" charset="-78"/>
              </a:rPr>
            </a:br>
            <a:r>
              <a:rPr lang="fa-IR" sz="6000" b="1" dirty="0" smtClean="0">
                <a:solidFill>
                  <a:schemeClr val="tx1">
                    <a:lumMod val="95000"/>
                    <a:lumOff val="5000"/>
                  </a:schemeClr>
                </a:solidFill>
                <a:cs typeface="B Nazanin" pitchFamily="2" charset="-78"/>
              </a:rPr>
              <a:t>اولویت اساسی در این برنامه چنین عنوان می شود که برای دستیابی به همگونی بیشتر در درآمد ملی بایستی تاکید داشت که درآمد گروه های کم درآمدباید به سرعت افزایش پیدا کند و در جهت حصول به آن اولویت با ایجاد زمینه های لازم برای رشد اقتصادی همراه با تثبیت قیمت ها و تراز پرداخت های سالم باشد.</a:t>
            </a:r>
            <a:br>
              <a:rPr lang="fa-IR" sz="6000" b="1" dirty="0" smtClean="0">
                <a:solidFill>
                  <a:schemeClr val="tx1">
                    <a:lumMod val="95000"/>
                    <a:lumOff val="5000"/>
                  </a:schemeClr>
                </a:solidFill>
                <a:cs typeface="B Nazanin" pitchFamily="2" charset="-78"/>
              </a:rPr>
            </a:br>
            <a:r>
              <a:rPr lang="fa-IR" sz="6000" b="1" dirty="0" smtClean="0">
                <a:solidFill>
                  <a:schemeClr val="tx1">
                    <a:lumMod val="95000"/>
                    <a:lumOff val="5000"/>
                  </a:schemeClr>
                </a:solidFill>
                <a:cs typeface="B Nazanin" pitchFamily="2" charset="-78"/>
              </a:rPr>
              <a:t>اهداف کلی این برنامه عبارت است از:</a:t>
            </a:r>
            <a:br>
              <a:rPr lang="fa-IR" sz="6000" b="1" dirty="0" smtClean="0">
                <a:solidFill>
                  <a:schemeClr val="tx1">
                    <a:lumMod val="95000"/>
                    <a:lumOff val="5000"/>
                  </a:schemeClr>
                </a:solidFill>
                <a:cs typeface="B Nazanin" pitchFamily="2" charset="-78"/>
              </a:rPr>
            </a:br>
            <a:r>
              <a:rPr lang="fa-IR" sz="6000" b="1" dirty="0" smtClean="0">
                <a:solidFill>
                  <a:schemeClr val="tx1">
                    <a:lumMod val="95000"/>
                    <a:lumOff val="5000"/>
                  </a:schemeClr>
                </a:solidFill>
                <a:cs typeface="B Nazanin" pitchFamily="2" charset="-78"/>
              </a:rPr>
              <a:t>1)ارتقای کیفیت زندگی </a:t>
            </a:r>
            <a:br>
              <a:rPr lang="fa-IR" sz="6000" b="1" dirty="0" smtClean="0">
                <a:solidFill>
                  <a:schemeClr val="tx1">
                    <a:lumMod val="95000"/>
                    <a:lumOff val="5000"/>
                  </a:schemeClr>
                </a:solidFill>
                <a:cs typeface="B Nazanin" pitchFamily="2" charset="-78"/>
              </a:rPr>
            </a:br>
            <a:r>
              <a:rPr lang="fa-IR" sz="6000" b="1" dirty="0" smtClean="0">
                <a:solidFill>
                  <a:schemeClr val="tx1">
                    <a:lumMod val="95000"/>
                    <a:lumOff val="5000"/>
                  </a:schemeClr>
                </a:solidFill>
                <a:cs typeface="B Nazanin" pitchFamily="2" charset="-78"/>
              </a:rPr>
              <a:t>2)حداقل افزایش قیمت ها</a:t>
            </a:r>
            <a:br>
              <a:rPr lang="fa-IR" sz="6000" b="1" dirty="0" smtClean="0">
                <a:solidFill>
                  <a:schemeClr val="tx1">
                    <a:lumMod val="95000"/>
                    <a:lumOff val="5000"/>
                  </a:schemeClr>
                </a:solidFill>
                <a:cs typeface="B Nazanin" pitchFamily="2" charset="-78"/>
              </a:rPr>
            </a:br>
            <a:r>
              <a:rPr lang="fa-IR" sz="6000" b="1" dirty="0" smtClean="0">
                <a:solidFill>
                  <a:schemeClr val="tx1">
                    <a:lumMod val="95000"/>
                    <a:lumOff val="5000"/>
                  </a:schemeClr>
                </a:solidFill>
                <a:cs typeface="B Nazanin" pitchFamily="2" charset="-78"/>
              </a:rPr>
              <a:t>3)حداکثر استفاده از منابع ارزی</a:t>
            </a:r>
            <a:br>
              <a:rPr lang="fa-IR" sz="6000" b="1" dirty="0" smtClean="0">
                <a:solidFill>
                  <a:schemeClr val="tx1">
                    <a:lumMod val="95000"/>
                    <a:lumOff val="5000"/>
                  </a:schemeClr>
                </a:solidFill>
                <a:cs typeface="B Nazanin" pitchFamily="2" charset="-78"/>
              </a:rPr>
            </a:br>
            <a:r>
              <a:rPr lang="fa-IR" sz="6000" b="1" dirty="0" smtClean="0">
                <a:solidFill>
                  <a:schemeClr val="tx1">
                    <a:lumMod val="95000"/>
                    <a:lumOff val="5000"/>
                  </a:schemeClr>
                </a:solidFill>
                <a:cs typeface="B Nazanin" pitchFamily="2" charset="-78"/>
              </a:rPr>
              <a:t>4)افزایش درآمد گروه های کم درآمد </a:t>
            </a:r>
            <a:br>
              <a:rPr lang="fa-IR" sz="6000" b="1" dirty="0" smtClean="0">
                <a:solidFill>
                  <a:schemeClr val="tx1">
                    <a:lumMod val="95000"/>
                    <a:lumOff val="5000"/>
                  </a:schemeClr>
                </a:solidFill>
                <a:cs typeface="B Nazanin" pitchFamily="2" charset="-78"/>
              </a:rPr>
            </a:br>
            <a:r>
              <a:rPr lang="fa-IR" sz="6000" b="1" dirty="0" smtClean="0">
                <a:solidFill>
                  <a:schemeClr val="tx1">
                    <a:lumMod val="95000"/>
                    <a:lumOff val="5000"/>
                  </a:schemeClr>
                </a:solidFill>
                <a:cs typeface="B Nazanin" pitchFamily="2" charset="-78"/>
              </a:rPr>
              <a:t>5)گسترش عدالت اجتماعی و اقتصادی و سیاسی</a:t>
            </a:r>
            <a:br>
              <a:rPr lang="fa-IR" sz="6000" b="1" dirty="0" smtClean="0">
                <a:solidFill>
                  <a:schemeClr val="tx1">
                    <a:lumMod val="95000"/>
                    <a:lumOff val="5000"/>
                  </a:schemeClr>
                </a:solidFill>
                <a:cs typeface="B Nazanin" pitchFamily="2" charset="-78"/>
              </a:rPr>
            </a:br>
            <a:r>
              <a:rPr lang="fa-IR" sz="6000" b="1" dirty="0" smtClean="0">
                <a:solidFill>
                  <a:schemeClr val="tx1">
                    <a:lumMod val="95000"/>
                    <a:lumOff val="5000"/>
                  </a:schemeClr>
                </a:solidFill>
                <a:cs typeface="B Nazanin" pitchFamily="2" charset="-78"/>
              </a:rPr>
              <a:t>6)ایجاد مزیت نسبی در تولید و صدور کالاهای صنعتی </a:t>
            </a:r>
            <a:br>
              <a:rPr lang="fa-IR" sz="6000" b="1" dirty="0" smtClean="0">
                <a:solidFill>
                  <a:schemeClr val="tx1">
                    <a:lumMod val="95000"/>
                    <a:lumOff val="5000"/>
                  </a:schemeClr>
                </a:solidFill>
                <a:cs typeface="B Nazanin" pitchFamily="2" charset="-78"/>
              </a:rPr>
            </a:br>
            <a:r>
              <a:rPr lang="fa-IR" sz="6000" b="1" dirty="0" smtClean="0">
                <a:solidFill>
                  <a:schemeClr val="tx1">
                    <a:lumMod val="95000"/>
                    <a:lumOff val="5000"/>
                  </a:schemeClr>
                </a:solidFill>
                <a:cs typeface="B Nazanin" pitchFamily="2" charset="-78"/>
              </a:rPr>
              <a:t>7)بهبود کیفیت و افزایش عرضه نیروی کار.</a:t>
            </a:r>
            <a:br>
              <a:rPr lang="fa-IR" sz="6000" b="1" dirty="0" smtClean="0">
                <a:solidFill>
                  <a:schemeClr val="tx1">
                    <a:lumMod val="95000"/>
                    <a:lumOff val="5000"/>
                  </a:schemeClr>
                </a:solidFill>
                <a:cs typeface="B Nazanin" pitchFamily="2" charset="-78"/>
              </a:rPr>
            </a:br>
            <a:r>
              <a:rPr lang="fa-IR" sz="6000" b="1" dirty="0" smtClean="0">
                <a:solidFill>
                  <a:srgbClr val="C00000"/>
                </a:solidFill>
                <a:cs typeface="B Nazanin" pitchFamily="2" charset="-78"/>
              </a:rPr>
              <a:t/>
            </a:r>
            <a:br>
              <a:rPr lang="fa-IR" sz="6000" b="1" dirty="0" smtClean="0">
                <a:solidFill>
                  <a:srgbClr val="C00000"/>
                </a:solidFill>
                <a:cs typeface="B Nazanin" pitchFamily="2" charset="-78"/>
              </a:rPr>
            </a:br>
            <a:endParaRPr lang="en-US" sz="6000" b="1" dirty="0">
              <a:solidFill>
                <a:srgbClr val="C00000"/>
              </a:solidFill>
              <a:cs typeface="B Nazanin" pitchFamily="2" charset="-78"/>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11300" y="2076450"/>
            <a:ext cx="20040600" cy="13357225"/>
          </a:xfrm>
        </p:spPr>
        <p:txBody>
          <a:bodyPr>
            <a:normAutofit/>
          </a:bodyPr>
          <a:lstStyle/>
          <a:p>
            <a:pPr algn="r" rtl="1"/>
            <a:r>
              <a:rPr lang="fa-IR" sz="6000" b="1" dirty="0" smtClean="0">
                <a:solidFill>
                  <a:srgbClr val="C00000"/>
                </a:solidFill>
                <a:cs typeface="B Nazanin" pitchFamily="2" charset="-78"/>
              </a:rPr>
              <a:t>تحلیل برنامه عمرانی ششم:</a:t>
            </a:r>
            <a:br>
              <a:rPr lang="fa-IR" sz="6000" b="1" dirty="0" smtClean="0">
                <a:solidFill>
                  <a:srgbClr val="C00000"/>
                </a:solidFill>
                <a:cs typeface="B Nazanin" pitchFamily="2" charset="-78"/>
              </a:rPr>
            </a:br>
            <a:r>
              <a:rPr lang="fa-IR" sz="6000" b="1" dirty="0" smtClean="0">
                <a:solidFill>
                  <a:schemeClr val="tx1">
                    <a:lumMod val="95000"/>
                    <a:lumOff val="5000"/>
                  </a:schemeClr>
                </a:solidFill>
                <a:cs typeface="B Nazanin" pitchFamily="2" charset="-78"/>
              </a:rPr>
              <a:t>در این برنامه نخست وضع گذشته بخش ها با مشارکت دستگاه های اجرایی  مربوطه مورد ارزیابی قرار گرفت و در امر سیاست گذاری و تعیین هدف ها،از نمایندگان بخش خصوصی نیز دعوت شد. </a:t>
            </a:r>
            <a:br>
              <a:rPr lang="fa-IR" sz="6000" b="1" dirty="0" smtClean="0">
                <a:solidFill>
                  <a:schemeClr val="tx1">
                    <a:lumMod val="95000"/>
                    <a:lumOff val="5000"/>
                  </a:schemeClr>
                </a:solidFill>
                <a:cs typeface="B Nazanin" pitchFamily="2" charset="-78"/>
              </a:rPr>
            </a:br>
            <a:r>
              <a:rPr lang="fa-IR" sz="6000" b="1" smtClean="0">
                <a:solidFill>
                  <a:schemeClr val="tx1">
                    <a:lumMod val="95000"/>
                    <a:lumOff val="5000"/>
                  </a:schemeClr>
                </a:solidFill>
                <a:cs typeface="B Nazanin" pitchFamily="2" charset="-78"/>
              </a:rPr>
              <a:t>هدف این برنامه عبارت است از:</a:t>
            </a:r>
            <a:br>
              <a:rPr lang="fa-IR" sz="6000" b="1" smtClean="0">
                <a:solidFill>
                  <a:schemeClr val="tx1">
                    <a:lumMod val="95000"/>
                    <a:lumOff val="5000"/>
                  </a:schemeClr>
                </a:solidFill>
                <a:cs typeface="B Nazanin" pitchFamily="2" charset="-78"/>
              </a:rPr>
            </a:br>
            <a:r>
              <a:rPr lang="fa-IR" sz="6000" b="1" smtClean="0">
                <a:solidFill>
                  <a:schemeClr val="tx1">
                    <a:lumMod val="95000"/>
                    <a:lumOff val="5000"/>
                  </a:schemeClr>
                </a:solidFill>
                <a:cs typeface="B Nazanin" pitchFamily="2" charset="-78"/>
              </a:rPr>
              <a:t>1)کاهش نسبی سهم نفت در مجموعه اقتصاد ملی</a:t>
            </a:r>
            <a:br>
              <a:rPr lang="fa-IR" sz="6000" b="1" smtClean="0">
                <a:solidFill>
                  <a:schemeClr val="tx1">
                    <a:lumMod val="95000"/>
                    <a:lumOff val="5000"/>
                  </a:schemeClr>
                </a:solidFill>
                <a:cs typeface="B Nazanin" pitchFamily="2" charset="-78"/>
              </a:rPr>
            </a:br>
            <a:r>
              <a:rPr lang="fa-IR" sz="6000" b="1" smtClean="0">
                <a:solidFill>
                  <a:schemeClr val="tx1">
                    <a:lumMod val="95000"/>
                    <a:lumOff val="5000"/>
                  </a:schemeClr>
                </a:solidFill>
                <a:cs typeface="B Nazanin" pitchFamily="2" charset="-78"/>
              </a:rPr>
              <a:t>2)افزایش سهم تولیدات صنعتی</a:t>
            </a:r>
            <a:br>
              <a:rPr lang="fa-IR" sz="6000" b="1" smtClean="0">
                <a:solidFill>
                  <a:schemeClr val="tx1">
                    <a:lumMod val="95000"/>
                    <a:lumOff val="5000"/>
                  </a:schemeClr>
                </a:solidFill>
                <a:cs typeface="B Nazanin" pitchFamily="2" charset="-78"/>
              </a:rPr>
            </a:br>
            <a:r>
              <a:rPr lang="fa-IR" sz="6000" b="1" smtClean="0">
                <a:solidFill>
                  <a:schemeClr val="tx1">
                    <a:lumMod val="95000"/>
                    <a:lumOff val="5000"/>
                  </a:schemeClr>
                </a:solidFill>
                <a:cs typeface="B Nazanin" pitchFamily="2" charset="-78"/>
              </a:rPr>
              <a:t>3)خودکفایی در زمینه فرآورده های اساسی بخش کشاورزی</a:t>
            </a:r>
            <a:br>
              <a:rPr lang="fa-IR" sz="6000" b="1" smtClean="0">
                <a:solidFill>
                  <a:schemeClr val="tx1">
                    <a:lumMod val="95000"/>
                    <a:lumOff val="5000"/>
                  </a:schemeClr>
                </a:solidFill>
                <a:cs typeface="B Nazanin" pitchFamily="2" charset="-78"/>
              </a:rPr>
            </a:br>
            <a:r>
              <a:rPr lang="fa-IR" sz="6000" b="1" smtClean="0">
                <a:solidFill>
                  <a:schemeClr val="tx1">
                    <a:lumMod val="95000"/>
                    <a:lumOff val="5000"/>
                  </a:schemeClr>
                </a:solidFill>
                <a:cs typeface="B Nazanin" pitchFamily="2" charset="-78"/>
              </a:rPr>
              <a:t>4)گسترش کمی و کیفی بخش خدمات </a:t>
            </a:r>
            <a:br>
              <a:rPr lang="fa-IR" sz="6000" b="1" smtClean="0">
                <a:solidFill>
                  <a:schemeClr val="tx1">
                    <a:lumMod val="95000"/>
                    <a:lumOff val="5000"/>
                  </a:schemeClr>
                </a:solidFill>
                <a:cs typeface="B Nazanin" pitchFamily="2" charset="-78"/>
              </a:rPr>
            </a:br>
            <a:r>
              <a:rPr lang="fa-IR" sz="6000" b="1" smtClean="0">
                <a:solidFill>
                  <a:schemeClr val="tx1">
                    <a:lumMod val="95000"/>
                    <a:lumOff val="5000"/>
                  </a:schemeClr>
                </a:solidFill>
                <a:cs typeface="B Nazanin" pitchFamily="2" charset="-78"/>
              </a:rPr>
              <a:t>5)افزایش حقوق و دستمزدها</a:t>
            </a:r>
            <a:br>
              <a:rPr lang="fa-IR" sz="6000" b="1" smtClean="0">
                <a:solidFill>
                  <a:schemeClr val="tx1">
                    <a:lumMod val="95000"/>
                    <a:lumOff val="5000"/>
                  </a:schemeClr>
                </a:solidFill>
                <a:cs typeface="B Nazanin" pitchFamily="2" charset="-78"/>
              </a:rPr>
            </a:br>
            <a:r>
              <a:rPr lang="fa-IR" sz="6000" b="1" smtClean="0">
                <a:solidFill>
                  <a:schemeClr val="tx1">
                    <a:lumMod val="95000"/>
                    <a:lumOff val="5000"/>
                  </a:schemeClr>
                </a:solidFill>
                <a:cs typeface="B Nazanin" pitchFamily="2" charset="-78"/>
              </a:rPr>
              <a:t>6)بهبود کیفیت زندگی همه اقشار </a:t>
            </a:r>
            <a:br>
              <a:rPr lang="fa-IR" sz="6000" b="1" smtClean="0">
                <a:solidFill>
                  <a:schemeClr val="tx1">
                    <a:lumMod val="95000"/>
                    <a:lumOff val="5000"/>
                  </a:schemeClr>
                </a:solidFill>
                <a:cs typeface="B Nazanin" pitchFamily="2" charset="-78"/>
              </a:rPr>
            </a:br>
            <a:r>
              <a:rPr lang="fa-IR" sz="6000" b="1" smtClean="0">
                <a:solidFill>
                  <a:schemeClr val="tx1">
                    <a:lumMod val="95000"/>
                    <a:lumOff val="5000"/>
                  </a:schemeClr>
                </a:solidFill>
                <a:cs typeface="B Nazanin" pitchFamily="2" charset="-78"/>
              </a:rPr>
              <a:t>7)گسترش عدالت اجتماعی</a:t>
            </a:r>
            <a:br>
              <a:rPr lang="fa-IR" sz="6000" b="1" smtClean="0">
                <a:solidFill>
                  <a:schemeClr val="tx1">
                    <a:lumMod val="95000"/>
                    <a:lumOff val="5000"/>
                  </a:schemeClr>
                </a:solidFill>
                <a:cs typeface="B Nazanin" pitchFamily="2" charset="-78"/>
              </a:rPr>
            </a:br>
            <a:r>
              <a:rPr lang="fa-IR" sz="6000" b="1" smtClean="0">
                <a:solidFill>
                  <a:schemeClr val="tx1">
                    <a:lumMod val="95000"/>
                    <a:lumOff val="5000"/>
                  </a:schemeClr>
                </a:solidFill>
                <a:cs typeface="B Nazanin" pitchFamily="2" charset="-78"/>
              </a:rPr>
              <a:t/>
            </a:r>
            <a:br>
              <a:rPr lang="fa-IR" sz="6000" b="1" smtClean="0">
                <a:solidFill>
                  <a:schemeClr val="tx1">
                    <a:lumMod val="95000"/>
                    <a:lumOff val="5000"/>
                  </a:schemeClr>
                </a:solidFill>
                <a:cs typeface="B Nazanin" pitchFamily="2" charset="-78"/>
              </a:rPr>
            </a:br>
            <a:endParaRPr lang="en-US" sz="6000" b="1" dirty="0">
              <a:solidFill>
                <a:srgbClr val="C00000"/>
              </a:solidFill>
              <a:cs typeface="B Nazanin" pitchFamily="2" charset="-78"/>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p:cNvPicPr>
            <a:picLocks noChangeAspect="1"/>
          </p:cNvPicPr>
          <p:nvPr/>
        </p:nvPicPr>
        <p:blipFill>
          <a:blip r:embed="rId2"/>
          <a:stretch>
            <a:fillRect/>
          </a:stretch>
        </p:blipFill>
        <p:spPr>
          <a:xfrm>
            <a:off x="0" y="127000"/>
            <a:ext cx="23749000" cy="133477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p:cNvPicPr>
            <a:picLocks noChangeAspect="1"/>
          </p:cNvPicPr>
          <p:nvPr/>
        </p:nvPicPr>
        <p:blipFill>
          <a:blip r:embed="rId2"/>
          <a:stretch>
            <a:fillRect/>
          </a:stretch>
        </p:blipFill>
        <p:spPr>
          <a:xfrm>
            <a:off x="0" y="127000"/>
            <a:ext cx="23749000" cy="133477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p:cNvPicPr>
            <a:picLocks noChangeAspect="1"/>
          </p:cNvPicPr>
          <p:nvPr/>
        </p:nvPicPr>
        <p:blipFill>
          <a:blip r:embed="rId2"/>
          <a:stretch>
            <a:fillRect/>
          </a:stretch>
        </p:blipFill>
        <p:spPr>
          <a:xfrm>
            <a:off x="0" y="127000"/>
            <a:ext cx="23749000" cy="133477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p:cNvPicPr>
            <a:picLocks noChangeAspect="1"/>
          </p:cNvPicPr>
          <p:nvPr/>
        </p:nvPicPr>
        <p:blipFill>
          <a:blip r:embed="rId2"/>
          <a:stretch>
            <a:fillRect/>
          </a:stretch>
        </p:blipFill>
        <p:spPr>
          <a:xfrm>
            <a:off x="0" y="127000"/>
            <a:ext cx="23749000" cy="133477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stretch>
            <a:fillRect/>
          </a:stretch>
        </p:blipFill>
        <p:spPr>
          <a:xfrm>
            <a:off x="0" y="127000"/>
            <a:ext cx="23749000" cy="133477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4"/>
          <p:cNvPicPr>
            <a:picLocks noChangeAspect="1"/>
          </p:cNvPicPr>
          <p:nvPr/>
        </p:nvPicPr>
        <p:blipFill>
          <a:blip r:embed="rId2"/>
          <a:stretch>
            <a:fillRect/>
          </a:stretch>
        </p:blipFill>
        <p:spPr>
          <a:xfrm>
            <a:off x="0" y="127000"/>
            <a:ext cx="23749000" cy="133477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5"/>
          <p:cNvPicPr>
            <a:picLocks noChangeAspect="1"/>
          </p:cNvPicPr>
          <p:nvPr/>
        </p:nvPicPr>
        <p:blipFill>
          <a:blip r:embed="rId2"/>
          <a:stretch>
            <a:fillRect/>
          </a:stretch>
        </p:blipFill>
        <p:spPr>
          <a:xfrm>
            <a:off x="0" y="127000"/>
            <a:ext cx="23749000" cy="133477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6"/>
          <p:cNvPicPr>
            <a:picLocks noChangeAspect="1"/>
          </p:cNvPicPr>
          <p:nvPr/>
        </p:nvPicPr>
        <p:blipFill>
          <a:blip r:embed="rId2"/>
          <a:stretch>
            <a:fillRect/>
          </a:stretch>
        </p:blipFill>
        <p:spPr>
          <a:xfrm>
            <a:off x="0" y="127000"/>
            <a:ext cx="23749000" cy="133477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7"/>
          <p:cNvPicPr>
            <a:picLocks noChangeAspect="1"/>
          </p:cNvPicPr>
          <p:nvPr/>
        </p:nvPicPr>
        <p:blipFill>
          <a:blip r:embed="rId2"/>
          <a:stretch>
            <a:fillRect/>
          </a:stretch>
        </p:blipFill>
        <p:spPr>
          <a:xfrm>
            <a:off x="0" y="127000"/>
            <a:ext cx="23749000" cy="133477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p:cNvPicPr>
            <a:picLocks noChangeAspect="1"/>
          </p:cNvPicPr>
          <p:nvPr/>
        </p:nvPicPr>
        <p:blipFill>
          <a:blip r:embed="rId2"/>
          <a:stretch>
            <a:fillRect/>
          </a:stretch>
        </p:blipFill>
        <p:spPr>
          <a:xfrm>
            <a:off x="0" y="127000"/>
            <a:ext cx="23749000" cy="133477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9"/>
          <p:cNvPicPr>
            <a:picLocks noChangeAspect="1"/>
          </p:cNvPicPr>
          <p:nvPr/>
        </p:nvPicPr>
        <p:blipFill>
          <a:blip r:embed="rId2"/>
          <a:stretch>
            <a:fillRect/>
          </a:stretch>
        </p:blipFill>
        <p:spPr>
          <a:xfrm>
            <a:off x="0" y="127000"/>
            <a:ext cx="23749000" cy="1334770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0"/>
          <p:cNvPicPr>
            <a:picLocks noChangeAspect="1"/>
          </p:cNvPicPr>
          <p:nvPr/>
        </p:nvPicPr>
        <p:blipFill>
          <a:blip r:embed="rId2"/>
          <a:stretch>
            <a:fillRect/>
          </a:stretch>
        </p:blipFill>
        <p:spPr>
          <a:xfrm>
            <a:off x="0" y="127000"/>
            <a:ext cx="23749000" cy="133477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1"/>
          <p:cNvPicPr>
            <a:picLocks noChangeAspect="1"/>
          </p:cNvPicPr>
          <p:nvPr/>
        </p:nvPicPr>
        <p:blipFill>
          <a:blip r:embed="rId2"/>
          <a:stretch>
            <a:fillRect/>
          </a:stretch>
        </p:blipFill>
        <p:spPr>
          <a:xfrm>
            <a:off x="0" y="127000"/>
            <a:ext cx="23749000" cy="133477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2"/>
          <p:cNvPicPr>
            <a:picLocks noChangeAspect="1"/>
          </p:cNvPicPr>
          <p:nvPr/>
        </p:nvPicPr>
        <p:blipFill>
          <a:blip r:embed="rId2"/>
          <a:stretch>
            <a:fillRect/>
          </a:stretch>
        </p:blipFill>
        <p:spPr>
          <a:xfrm>
            <a:off x="0" y="127000"/>
            <a:ext cx="23749000" cy="133477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3"/>
          <p:cNvPicPr>
            <a:picLocks noChangeAspect="1"/>
          </p:cNvPicPr>
          <p:nvPr/>
        </p:nvPicPr>
        <p:blipFill>
          <a:blip r:embed="rId2"/>
          <a:stretch>
            <a:fillRect/>
          </a:stretch>
        </p:blipFill>
        <p:spPr>
          <a:xfrm>
            <a:off x="0" y="127000"/>
            <a:ext cx="23749000" cy="133477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tretch>
            <a:fillRect/>
          </a:stretch>
        </p:blipFill>
        <p:spPr>
          <a:xfrm>
            <a:off x="0" y="127000"/>
            <a:ext cx="23749000" cy="133477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4"/>
          <p:cNvPicPr>
            <a:picLocks noChangeAspect="1"/>
          </p:cNvPicPr>
          <p:nvPr/>
        </p:nvPicPr>
        <p:blipFill>
          <a:blip r:embed="rId2"/>
          <a:stretch>
            <a:fillRect/>
          </a:stretch>
        </p:blipFill>
        <p:spPr>
          <a:xfrm>
            <a:off x="0" y="127000"/>
            <a:ext cx="23749000" cy="133477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5"/>
          <p:cNvPicPr>
            <a:picLocks noChangeAspect="1"/>
          </p:cNvPicPr>
          <p:nvPr/>
        </p:nvPicPr>
        <p:blipFill>
          <a:blip r:embed="rId2"/>
          <a:stretch>
            <a:fillRect/>
          </a:stretch>
        </p:blipFill>
        <p:spPr>
          <a:xfrm>
            <a:off x="0" y="127000"/>
            <a:ext cx="23749000" cy="1334770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6"/>
          <p:cNvPicPr>
            <a:picLocks noChangeAspect="1"/>
          </p:cNvPicPr>
          <p:nvPr/>
        </p:nvPicPr>
        <p:blipFill>
          <a:blip r:embed="rId2"/>
          <a:stretch>
            <a:fillRect/>
          </a:stretch>
        </p:blipFill>
        <p:spPr>
          <a:xfrm>
            <a:off x="0" y="127000"/>
            <a:ext cx="23749000" cy="1334770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7"/>
          <p:cNvPicPr>
            <a:picLocks noChangeAspect="1"/>
          </p:cNvPicPr>
          <p:nvPr/>
        </p:nvPicPr>
        <p:blipFill>
          <a:blip r:embed="rId2"/>
          <a:stretch>
            <a:fillRect/>
          </a:stretch>
        </p:blipFill>
        <p:spPr>
          <a:xfrm>
            <a:off x="0" y="127000"/>
            <a:ext cx="23749000" cy="1334770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8"/>
          <p:cNvPicPr>
            <a:picLocks noChangeAspect="1"/>
          </p:cNvPicPr>
          <p:nvPr/>
        </p:nvPicPr>
        <p:blipFill>
          <a:blip r:embed="rId2"/>
          <a:stretch>
            <a:fillRect/>
          </a:stretch>
        </p:blipFill>
        <p:spPr>
          <a:xfrm>
            <a:off x="0" y="127000"/>
            <a:ext cx="23749000" cy="1334770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9"/>
          <p:cNvPicPr>
            <a:picLocks noChangeAspect="1"/>
          </p:cNvPicPr>
          <p:nvPr/>
        </p:nvPicPr>
        <p:blipFill>
          <a:blip r:embed="rId2"/>
          <a:stretch>
            <a:fillRect/>
          </a:stretch>
        </p:blipFill>
        <p:spPr>
          <a:xfrm>
            <a:off x="0" y="127000"/>
            <a:ext cx="23749000" cy="1334770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30"/>
          <p:cNvPicPr>
            <a:picLocks noChangeAspect="1"/>
          </p:cNvPicPr>
          <p:nvPr/>
        </p:nvPicPr>
        <p:blipFill>
          <a:blip r:embed="rId2"/>
          <a:stretch>
            <a:fillRect/>
          </a:stretch>
        </p:blipFill>
        <p:spPr>
          <a:xfrm>
            <a:off x="0" y="127000"/>
            <a:ext cx="23749000" cy="133477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stretch>
            <a:fillRect/>
          </a:stretch>
        </p:blipFill>
        <p:spPr>
          <a:xfrm>
            <a:off x="0" y="0"/>
            <a:ext cx="23749000" cy="1406525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stretch>
            <a:fillRect/>
          </a:stretch>
        </p:blipFill>
        <p:spPr>
          <a:xfrm>
            <a:off x="0" y="127000"/>
            <a:ext cx="23749000" cy="133477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stretch>
            <a:fillRect/>
          </a:stretch>
        </p:blipFill>
        <p:spPr>
          <a:xfrm>
            <a:off x="0" y="127000"/>
            <a:ext cx="23749000" cy="133477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2"/>
          <a:stretch>
            <a:fillRect/>
          </a:stretch>
        </p:blipFill>
        <p:spPr>
          <a:xfrm>
            <a:off x="0" y="0"/>
            <a:ext cx="23749000" cy="1411605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2"/>
          <a:stretch>
            <a:fillRect/>
          </a:stretch>
        </p:blipFill>
        <p:spPr>
          <a:xfrm>
            <a:off x="0" y="127000"/>
            <a:ext cx="23749000" cy="133477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3100" y="933450"/>
            <a:ext cx="21704300" cy="14858999"/>
          </a:xfrm>
        </p:spPr>
        <p:txBody>
          <a:bodyPr>
            <a:normAutofit/>
          </a:bodyPr>
          <a:lstStyle/>
          <a:p>
            <a:pPr rtl="1"/>
            <a:r>
              <a:rPr lang="fa-IR" sz="6000" b="1" dirty="0" smtClean="0">
                <a:solidFill>
                  <a:srgbClr val="C00000"/>
                </a:solidFill>
                <a:cs typeface="B Nazanin" pitchFamily="2" charset="-78"/>
              </a:rPr>
              <a:t>بررسی برنامه های توسعه قبل و بعد از انقلاب: </a:t>
            </a:r>
            <a:br>
              <a:rPr lang="fa-IR" sz="6000" b="1" dirty="0" smtClean="0">
                <a:solidFill>
                  <a:srgbClr val="C00000"/>
                </a:solidFill>
                <a:cs typeface="B Nazanin" pitchFamily="2" charset="-78"/>
              </a:rPr>
            </a:br>
            <a:r>
              <a:rPr lang="fa-IR" sz="6000" b="1" dirty="0" smtClean="0">
                <a:solidFill>
                  <a:schemeClr val="tx1">
                    <a:lumMod val="95000"/>
                    <a:lumOff val="5000"/>
                  </a:schemeClr>
                </a:solidFill>
                <a:cs typeface="B Nazanin" pitchFamily="2" charset="-78"/>
              </a:rPr>
              <a:t>در ایران برای اولین بار در سال 1325بحث برنامه ریزی مطرح شد.</a:t>
            </a:r>
            <a:br>
              <a:rPr lang="fa-IR" sz="6000" b="1" dirty="0" smtClean="0">
                <a:solidFill>
                  <a:schemeClr val="tx1">
                    <a:lumMod val="95000"/>
                    <a:lumOff val="5000"/>
                  </a:schemeClr>
                </a:solidFill>
                <a:cs typeface="B Nazanin" pitchFamily="2" charset="-78"/>
              </a:rPr>
            </a:br>
            <a:r>
              <a:rPr lang="fa-IR" sz="6000" b="1" dirty="0" smtClean="0">
                <a:solidFill>
                  <a:schemeClr val="tx1">
                    <a:lumMod val="95000"/>
                    <a:lumOff val="5000"/>
                  </a:schemeClr>
                </a:solidFill>
                <a:cs typeface="B Nazanin" pitchFamily="2" charset="-78"/>
              </a:rPr>
              <a:t>و یک هیات به ریاست وزیر دارایی جهت تهیه نقشه اصلاحی اقتصاد تشکیل شد که هدف آن :</a:t>
            </a:r>
            <a:br>
              <a:rPr lang="fa-IR" sz="6000" b="1" dirty="0" smtClean="0">
                <a:solidFill>
                  <a:schemeClr val="tx1">
                    <a:lumMod val="95000"/>
                    <a:lumOff val="5000"/>
                  </a:schemeClr>
                </a:solidFill>
                <a:cs typeface="B Nazanin" pitchFamily="2" charset="-78"/>
              </a:rPr>
            </a:br>
            <a:r>
              <a:rPr lang="fa-IR" sz="6000" b="1" dirty="0" smtClean="0">
                <a:solidFill>
                  <a:schemeClr val="tx1">
                    <a:lumMod val="95000"/>
                    <a:lumOff val="5000"/>
                  </a:schemeClr>
                </a:solidFill>
                <a:cs typeface="B Nazanin" pitchFamily="2" charset="-78"/>
              </a:rPr>
              <a:t>1)تعیین توان مالی کشور در مدت اجرای برنامه</a:t>
            </a:r>
            <a:br>
              <a:rPr lang="fa-IR" sz="6000" b="1" dirty="0" smtClean="0">
                <a:solidFill>
                  <a:schemeClr val="tx1">
                    <a:lumMod val="95000"/>
                    <a:lumOff val="5000"/>
                  </a:schemeClr>
                </a:solidFill>
                <a:cs typeface="B Nazanin" pitchFamily="2" charset="-78"/>
              </a:rPr>
            </a:br>
            <a:r>
              <a:rPr lang="fa-IR" sz="6000" b="1" dirty="0" smtClean="0">
                <a:solidFill>
                  <a:schemeClr val="tx1">
                    <a:lumMod val="95000"/>
                    <a:lumOff val="5000"/>
                  </a:schemeClr>
                </a:solidFill>
                <a:cs typeface="B Nazanin" pitchFamily="2" charset="-78"/>
              </a:rPr>
              <a:t>2)مطالعه و پیشنهاد طرق تامین وسایل مالی برای اجرای برنامه</a:t>
            </a:r>
            <a:br>
              <a:rPr lang="fa-IR" sz="6000" b="1" dirty="0" smtClean="0">
                <a:solidFill>
                  <a:schemeClr val="tx1">
                    <a:lumMod val="95000"/>
                    <a:lumOff val="5000"/>
                  </a:schemeClr>
                </a:solidFill>
                <a:cs typeface="B Nazanin" pitchFamily="2" charset="-78"/>
              </a:rPr>
            </a:br>
            <a:r>
              <a:rPr lang="fa-IR" sz="6000" b="1" dirty="0" smtClean="0">
                <a:solidFill>
                  <a:schemeClr val="tx1">
                    <a:lumMod val="95000"/>
                    <a:lumOff val="5000"/>
                  </a:schemeClr>
                </a:solidFill>
                <a:cs typeface="B Nazanin" pitchFamily="2" charset="-78"/>
              </a:rPr>
              <a:t>3)تطبیق ارقام هزینه،توان مالی کشور و اعتبارات ممکن الحصول داخلی و خارجی</a:t>
            </a:r>
            <a:br>
              <a:rPr lang="fa-IR" sz="6000" b="1" dirty="0" smtClean="0">
                <a:solidFill>
                  <a:schemeClr val="tx1">
                    <a:lumMod val="95000"/>
                    <a:lumOff val="5000"/>
                  </a:schemeClr>
                </a:solidFill>
                <a:cs typeface="B Nazanin" pitchFamily="2" charset="-78"/>
              </a:rPr>
            </a:br>
            <a:r>
              <a:rPr lang="fa-IR" sz="6000" b="1" dirty="0" smtClean="0">
                <a:solidFill>
                  <a:schemeClr val="tx1">
                    <a:lumMod val="95000"/>
                    <a:lumOff val="5000"/>
                  </a:schemeClr>
                </a:solidFill>
                <a:cs typeface="B Nazanin" pitchFamily="2" charset="-78"/>
              </a:rPr>
              <a:t>4)تفکیک آن قسمت از برنامه که دولت انجام آن را مستقیما عهده دار می شوداز کارهایی که ممکن است توسط افراد انجام پذیرد.</a:t>
            </a:r>
            <a:br>
              <a:rPr lang="fa-IR" sz="6000" b="1" dirty="0" smtClean="0">
                <a:solidFill>
                  <a:schemeClr val="tx1">
                    <a:lumMod val="95000"/>
                    <a:lumOff val="5000"/>
                  </a:schemeClr>
                </a:solidFill>
                <a:cs typeface="B Nazanin" pitchFamily="2" charset="-78"/>
              </a:rPr>
            </a:br>
            <a:r>
              <a:rPr lang="fa-IR" sz="6000" b="1" dirty="0" smtClean="0">
                <a:solidFill>
                  <a:schemeClr val="tx1">
                    <a:lumMod val="95000"/>
                    <a:lumOff val="5000"/>
                  </a:schemeClr>
                </a:solidFill>
                <a:cs typeface="B Nazanin" pitchFamily="2" charset="-78"/>
              </a:rPr>
              <a:t>5)تهیه طرح قانونی برای اجرای برنامه.</a:t>
            </a:r>
            <a:endParaRPr lang="en-US" sz="6000" b="1" dirty="0">
              <a:solidFill>
                <a:schemeClr val="tx1">
                  <a:lumMod val="95000"/>
                  <a:lumOff val="5000"/>
                </a:schemeClr>
              </a:solidFill>
              <a:cs typeface="B Nazanin" pitchFamily="2" charset="-78"/>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TotalTime>
  <Words>25</Words>
  <Application>Microsoft Office PowerPoint</Application>
  <PresentationFormat>Custom</PresentationFormat>
  <Paragraphs>7</Paragraphs>
  <Slides>36</Slides>
  <Notes>0</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Slide 1</vt:lpstr>
      <vt:lpstr>Slide 2</vt:lpstr>
      <vt:lpstr>Slide 3</vt:lpstr>
      <vt:lpstr>Slide 4</vt:lpstr>
      <vt:lpstr>Slide 5</vt:lpstr>
      <vt:lpstr>Slide 6</vt:lpstr>
      <vt:lpstr>Slide 7</vt:lpstr>
      <vt:lpstr>Slide 8</vt:lpstr>
      <vt:lpstr>بررسی برنامه های توسعه قبل و بعد از انقلاب:  در ایران برای اولین بار در سال 1325بحث برنامه ریزی مطرح شد. و یک هیات به ریاست وزیر دارایی جهت تهیه نقشه اصلاحی اقتصاد تشکیل شد که هدف آن : 1)تعیین توان مالی کشور در مدت اجرای برنامه 2)مطالعه و پیشنهاد طرق تامین وسایل مالی برای اجرای برنامه 3)تطبیق ارقام هزینه،توان مالی کشور و اعتبارات ممکن الحصول داخلی و خارجی 4)تفکیک آن قسمت از برنامه که دولت انجام آن را مستقیما عهده دار می شوداز کارهایی که ممکن است توسط افراد انجام پذیرد. 5)تهیه طرح قانونی برای اجرای برنامه.</vt:lpstr>
      <vt:lpstr> تحلیل برنامه عمرانی اول: اولین برنامه توسعه اقتصادی ایران در سال 1327 تدوین و به اجرا گذاشته شد. این برنامه هفت ساله بود. اهداف این برنامه عبارت است از: 1)توسعه صادرات 2)تهیه مایحتاج مردم داخل کشور 3)ترقی کشاورزی و صنایع 4)اکتشاف و بهره برداری از ثروت های زیر زمینی به خصوص نفت 5)اصلاح و تکمیل وسایل ارتباطات 6)بالا بردن سطح معلومات 7)بهبود وضع معیشت عمومی 8)پایین آوردن هزینه زندگی در برنامه عمرانی اول در اوایل سال 1330 بحران نفت و قطع درآمد آن،دولت را در مضیقه قرار داد و موجب رکود و ایجاد وقفه در طرح ها شد. </vt:lpstr>
      <vt:lpstr>تحلیل برنامه عمرانی دوم: پس از پایان موضوع بحران نفت در زمان اجرای برنامه اول و ایجاد زمینه مجددبرای دستیابی به نفت،مساله برنامه عمرانی کشور مجددا مطرح شد. در این هنگام شرایط نامناسب اقتصادی،تورم وبیکاری هم حاکم بود. تصمیم بر این شد که دنبال برخی از کارهای برنامه اول گرفته شودو بعضی از برنامه های جدید به اجرا درآمد. این برنامه به طور کامل الگو گرفته از آموزه های الگوی رشد سرمایه داری است. اهداف این برنامه عبارت است از: 1)افزایش تولید 2)بهبود و تکثیر صادرات 3)تهیه مایحتاج داخل کشور 4)ترقی کشاورزی 5)اصلاح امور بهداشت و تکمیل وسایطارتباط 6)انجام هر نوع عملیاتی برای عمران کشور 7)بهبود وضعیت معیشت  عمومی این برنامه سرآغاز یک دوره طولانی رشد اقتصادی برای یک دوره متجاوز از دو دهه بود. طی دوران این برنامه،درامد نفت به عنوان یک عامل برونزا نسبت به اقتصاد داخلی با جریانی مطمئن و فزاینده،امکان سرمایه گذاری توسط بخش دولتی را بدون اعمال فشار به مردم در کاهش مصرف و پس انداز اجباری،فراهم کرد. </vt:lpstr>
      <vt:lpstr>تحلیل برنامه عمرانی سوم: برنامه سوم عمرانی به صورت یک برنامه جامع توسعه اقتصادی و اجتماعی تدوین شد و در خصوص آن کوشش شد که اولا هدف بخش های مختلف تولیدی و زیر بنایی در قالب هدف کلی رشد اقتصادی تنظیم شود،ثانیا کلیه سرمایه گذاری های دولتی به طور کلی با هم تلفیق و هماهنگ شود. ثالثا ارتباطی بین سرمایه گذاری دولتی و سیاست پولی و بازرگانی و مالی از یک طرف و سرمایه گذاری بخش خصوصی از طرف دیگر برقرار شود. اهداف اصلی این برنامه: 1)تامین رشد درآمد ملی به میزان 6%درسال 2)ایجاد اشتغال به میزان متناسب 3)تامین توزیع عادلانه تر درآمد مخصوصا در بخش کشاورزی از طریق اصلاحات ارضی</vt:lpstr>
      <vt:lpstr> تحلیل برنامه عمرانی چهارم: در این برنامه برای اولین بار به مساله برنامه ریزی منطقه ای به عنوان یک فرایند ملی نگاه شد و تنظیم برنامه ریزی منطقه مبتنی بر امکانات طبیعی و احتیاجات مناطق در برنامه های بعدی مورد تاکید قرار گرفت. اهداف مهم این برنامه عبارت است از: 1)تسریع رشد اقتصادی و تکثیر درآمد ملی از راه افزایش تدریجی اهمیت نسبی صنایع و ارتقای بازده سرمایه 2)توزیع عادلانه تر درآمد از طریق تامین کار و گسترش خدمات اجتماعی و افزایش فعالیت های آبادانی 3)کاهش وابستگی به خارج در زمینه رفع احتیاجات اساسی از راه تسریع رشد بخش کشاورزی به منظور تامین حداکثر مواد غذایی مورد نیاز جمعیت و حداکثر مواد اولیه مورد نیاز صنایع 4)تنوع بخشیدن به کالاهای صادراتی کشور و گسترش بازار  5)بهبود خدمات اداری از طریق ایجاد تغییرات اساسی در نظام اداری.  </vt:lpstr>
      <vt:lpstr> تحلیل برنامه عمرانی پنجم: اولویت اساسی در این برنامه چنین عنوان می شود که برای دستیابی به همگونی بیشتر در درآمد ملی بایستی تاکید داشت که درآمد گروه های کم درآمدباید به سرعت افزایش پیدا کند و در جهت حصول به آن اولویت با ایجاد زمینه های لازم برای رشد اقتصادی همراه با تثبیت قیمت ها و تراز پرداخت های سالم باشد. اهداف کلی این برنامه عبارت است از: 1)ارتقای کیفیت زندگی  2)حداقل افزایش قیمت ها 3)حداکثر استفاده از منابع ارزی 4)افزایش درآمد گروه های کم درآمد  5)گسترش عدالت اجتماعی و اقتصادی و سیاسی 6)ایجاد مزیت نسبی در تولید و صدور کالاهای صنعتی  7)بهبود کیفیت و افزایش عرضه نیروی کار.  </vt:lpstr>
      <vt:lpstr>تحلیل برنامه عمرانی ششم: در این برنامه نخست وضع گذشته بخش ها با مشارکت دستگاه های اجرایی  مربوطه مورد ارزیابی قرار گرفت و در امر سیاست گذاری و تعیین هدف ها،از نمایندگان بخش خصوصی نیز دعوت شد.  هدف این برنامه عبارت است از: 1)کاهش نسبی سهم نفت در مجموعه اقتصاد ملی 2)افزایش سهم تولیدات صنعتی 3)خودکفایی در زمینه فرآورده های اساسی بخش کشاورزی 4)گسترش کمی و کیفی بخش خدمات  5)افزایش حقوق و دستمزدها 6)بهبود کیفیت زندگی همه اقشار  7)گسترش عدالت اجتماعی  </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owner</dc:creator>
  <cp:lastModifiedBy>owner</cp:lastModifiedBy>
  <cp:revision>8</cp:revision>
  <dcterms:created xsi:type="dcterms:W3CDTF">2006-08-16T00:00:00Z</dcterms:created>
  <dcterms:modified xsi:type="dcterms:W3CDTF">2022-12-24T17:56:31Z</dcterms:modified>
</cp:coreProperties>
</file>